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69" r:id="rId3"/>
    <p:sldId id="257" r:id="rId4"/>
    <p:sldId id="283" r:id="rId5"/>
    <p:sldId id="268" r:id="rId6"/>
    <p:sldId id="259" r:id="rId7"/>
    <p:sldId id="282" r:id="rId8"/>
    <p:sldId id="261" r:id="rId9"/>
    <p:sldId id="288" r:id="rId10"/>
    <p:sldId id="289" r:id="rId11"/>
    <p:sldId id="266" r:id="rId12"/>
    <p:sldId id="267" r:id="rId13"/>
    <p:sldId id="260" r:id="rId14"/>
    <p:sldId id="290" r:id="rId15"/>
    <p:sldId id="262" r:id="rId16"/>
    <p:sldId id="29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92" autoAdjust="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4340E-85D0-47F9-B74E-77E78C7071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113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29B5B-D9AD-45B4-8051-C0B2F0857F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950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3473E-EC68-46AD-8037-7F4B95060E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768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D76F-8C66-4821-BDFA-55B42DFFFEB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992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AF46-8A95-4ED0-9E40-506B22454A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134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816AF-3B16-4FD6-8070-EC84EB6ABF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726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DC8F2-9AB1-4301-98F0-D6971855D8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724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B0DE7-EAD3-4B70-B45A-183F176C1A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440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79ACC-5E75-4159-A8D0-212B4394B7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9159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972A-984D-4495-AF83-9C7777A51C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2295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F993A-4841-4989-8937-29C1E489A8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53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FBE9-F50F-4487-A2B1-52D55902BE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6076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B69B-0533-4341-A499-E845C952EE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3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7FE7-3D98-45F4-9A0E-13E2C3C0A7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128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EB2B-842E-4EF7-840A-35B3378E60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51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E68F-F64A-4D2A-918E-05FF574A63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314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4BF9-FA04-482B-8D53-8E5E083B76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733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34773-8DC7-4D87-8577-D4505C1E29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9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D3EE5-E7BF-4519-A6C1-8BA0963E56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5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B6F6-AFA5-413A-B64F-9AC8310264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293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4460E-B0AF-4BB1-8798-6340CF218A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572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C877-62E3-4492-A0E6-DFBE3399D4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309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47E1E141-05CB-4D08-876A-D01E9CD402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30750624-4750-4AF9-A70B-BDF3B6016A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/>
          </p:cNvSpPr>
          <p:nvPr/>
        </p:nvSpPr>
        <p:spPr bwMode="auto">
          <a:xfrm>
            <a:off x="1619250" y="1628775"/>
            <a:ext cx="5545138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远近的奥秘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0711612354438_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>
            <a:fillRect/>
          </a:stretch>
        </p:blipFill>
        <p:spPr bwMode="auto">
          <a:xfrm>
            <a:off x="611188" y="260648"/>
            <a:ext cx="76327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/>
    <p:sndAc>
      <p:stSnd>
        <p:snd r:embed="rId2" name="typ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mpt8_20091112082411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2894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1276405295581"/>
          <p:cNvPicPr>
            <a:picLocks noChangeAspect="1" noChangeArrowheads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62585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1276405295719"/>
          <p:cNvPicPr>
            <a:picLocks noChangeAspect="1" noChangeArrowheads="1"/>
          </p:cNvPicPr>
          <p:nvPr/>
        </p:nvPicPr>
        <p:blipFill>
          <a:blip r:embed="rId4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04813"/>
            <a:ext cx="4932362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1276405295758"/>
          <p:cNvPicPr>
            <a:picLocks noChangeAspect="1" noChangeArrowheads="1"/>
          </p:cNvPicPr>
          <p:nvPr/>
        </p:nvPicPr>
        <p:blipFill>
          <a:blip r:embed="rId5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40213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61263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02588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  <p:sndAc>
      <p:stSnd>
        <p:snd r:embed="rId2" name="click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2003112195350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954462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2f143129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4003675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"/>
    <p:sndAc>
      <p:stSnd>
        <p:snd r:embed="rId2" name="typ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4000" b="1"/>
              <a:t>作业要求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557338"/>
            <a:ext cx="6553200" cy="2951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CN" altLang="en-US" b="1"/>
          </a:p>
          <a:p>
            <a:pPr eaLnBrk="1" hangingPunct="1">
              <a:lnSpc>
                <a:spcPct val="80000"/>
              </a:lnSpc>
            </a:pPr>
            <a:r>
              <a:rPr lang="zh-CN" altLang="en-US" b="1"/>
              <a:t>观察图片中事物的特征，寻找出符合透视变化的基本规律</a:t>
            </a:r>
          </a:p>
          <a:p>
            <a:pPr eaLnBrk="1" hangingPunct="1">
              <a:lnSpc>
                <a:spcPct val="80000"/>
              </a:lnSpc>
            </a:pPr>
            <a:endParaRPr lang="zh-CN" altLang="en-US" b="1"/>
          </a:p>
          <a:p>
            <a:pPr eaLnBrk="1" hangingPunct="1">
              <a:lnSpc>
                <a:spcPct val="80000"/>
              </a:lnSpc>
            </a:pPr>
            <a:r>
              <a:rPr lang="zh-CN" altLang="en-US" b="1"/>
              <a:t>构图（考虑安排主体物的合理位置。运用透视现象进行构图）</a:t>
            </a:r>
          </a:p>
          <a:p>
            <a:pPr eaLnBrk="1" hangingPunct="1">
              <a:lnSpc>
                <a:spcPct val="80000"/>
              </a:lnSpc>
            </a:pPr>
            <a:endParaRPr lang="zh-CN" altLang="en-US" b="1"/>
          </a:p>
          <a:p>
            <a:pPr eaLnBrk="1" hangingPunct="1">
              <a:lnSpc>
                <a:spcPct val="80000"/>
              </a:lnSpc>
            </a:pPr>
            <a:r>
              <a:rPr lang="zh-CN" altLang="en-US" b="1"/>
              <a:t>上色（注重色彩） </a:t>
            </a:r>
          </a:p>
        </p:txBody>
      </p:sp>
    </p:spTree>
  </p:cSld>
  <p:clrMapOvr>
    <a:masterClrMapping/>
  </p:clrMapOvr>
  <p:transition spd="med">
    <p:zoom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4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35438" y="4149725"/>
            <a:ext cx="762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776ef5107685072dcb80c4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200809161039247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8797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10"/>
          <p:cNvSpPr>
            <a:spLocks noGrp="1" noChangeArrowheads="1"/>
          </p:cNvSpPr>
          <p:nvPr>
            <p:ph type="title"/>
          </p:nvPr>
        </p:nvSpPr>
        <p:spPr>
          <a:xfrm>
            <a:off x="4716463" y="2205038"/>
            <a:ext cx="3240087" cy="1079500"/>
          </a:xfrm>
        </p:spPr>
        <p:txBody>
          <a:bodyPr/>
          <a:lstStyle/>
          <a:p>
            <a:pPr eaLnBrk="1" hangingPunct="1"/>
            <a:r>
              <a:rPr lang="zh-CN" altLang="en-US" sz="6600" b="1">
                <a:solidFill>
                  <a:schemeClr val="accent2"/>
                </a:solidFill>
              </a:rPr>
              <a:t>再见！</a:t>
            </a:r>
          </a:p>
        </p:txBody>
      </p:sp>
    </p:spTree>
  </p:cSld>
  <p:clrMapOvr>
    <a:masterClrMapping/>
  </p:clrMapOvr>
  <p:transition spd="med">
    <p:wipe dir="r"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f44b208facf462794ca6b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675688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11275" y="1398588"/>
            <a:ext cx="359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400"/>
              <a:t>图中你看出什么规律？</a:t>
            </a:r>
          </a:p>
        </p:txBody>
      </p:sp>
      <p:pic>
        <p:nvPicPr>
          <p:cNvPr id="16388" name="Picture 4" descr="01eye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5843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01eye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14414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  <p:sndAc>
      <p:stSnd>
        <p:snd r:embed="rId2" name="cashre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/>
          </p:cNvSpPr>
          <p:nvPr/>
        </p:nvSpPr>
        <p:spPr bwMode="auto">
          <a:xfrm>
            <a:off x="395288" y="1341438"/>
            <a:ext cx="4897437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透视现象是什么？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7825" y="2133600"/>
            <a:ext cx="84137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>
                <a:ea typeface="楷体_GB2312" pitchFamily="49" charset="-122"/>
              </a:rPr>
              <a:t>       </a:t>
            </a:r>
            <a:r>
              <a:rPr lang="zh-CN" altLang="en-US" sz="3600">
                <a:ea typeface="楷体_GB2312" pitchFamily="49" charset="-122"/>
              </a:rPr>
              <a:t>在生活中，我们发现同样的物体，在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>
                <a:ea typeface="楷体_GB2312" pitchFamily="49" charset="-122"/>
              </a:rPr>
              <a:t>不同的位置上，会产生近大远小、近高远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600">
                <a:ea typeface="楷体_GB2312" pitchFamily="49" charset="-122"/>
              </a:rPr>
              <a:t>低、近宽远窄的变化，这就是透视现象。</a:t>
            </a:r>
          </a:p>
        </p:txBody>
      </p:sp>
    </p:spTree>
  </p:cSld>
  <p:clrMapOvr>
    <a:masterClrMapping/>
  </p:clrMapOvr>
  <p:transition spd="med">
    <p:randomBa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276405368927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3883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6831085ac7fc124ecc83cba8fc150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496887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20074151914315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494088"/>
            <a:ext cx="504031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867400" y="1055688"/>
            <a:ext cx="2508250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>
                <a:ea typeface="新宋体" pitchFamily="49" charset="-122"/>
              </a:rPr>
              <a:t>向远处眺望，天与地、天与水面之间产生了一条长长的水平线，这就是</a:t>
            </a:r>
            <a:r>
              <a:rPr lang="zh-CN" altLang="en-US" sz="4400">
                <a:solidFill>
                  <a:schemeClr val="accent2"/>
                </a:solidFill>
                <a:ea typeface="楷体_GB2312" pitchFamily="49" charset="-122"/>
              </a:rPr>
              <a:t>视平线</a:t>
            </a:r>
            <a:br>
              <a:rPr lang="zh-CN" altLang="en-US" sz="2800"/>
            </a:br>
            <a:br>
              <a:rPr lang="zh-CN" altLang="en-US" sz="2800"/>
            </a:br>
            <a:endParaRPr lang="zh-CN" altLang="en-US" sz="2800"/>
          </a:p>
        </p:txBody>
      </p:sp>
    </p:spTree>
  </p:cSld>
  <p:clrMapOvr>
    <a:masterClrMapping/>
  </p:clrMapOvr>
  <p:transition spd="med">
    <p:cover/>
    <p:sndAc>
      <p:stSnd>
        <p:snd r:embed="rId2" name="typ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2133600"/>
            <a:ext cx="85677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7C80"/>
                </a:solidFill>
                <a:latin typeface="新宋体" pitchFamily="49" charset="-122"/>
                <a:ea typeface="新宋体" pitchFamily="49" charset="-122"/>
              </a:rPr>
              <a:t>消失点</a:t>
            </a:r>
            <a:r>
              <a:rPr lang="zh-CN" altLang="en-US" sz="4000">
                <a:solidFill>
                  <a:srgbClr val="FF7C80"/>
                </a:solidFill>
                <a:ea typeface="黑体" pitchFamily="2" charset="-122"/>
              </a:rPr>
              <a:t>：</a:t>
            </a:r>
            <a:r>
              <a:rPr lang="zh-CN" altLang="en-US" sz="4000">
                <a:solidFill>
                  <a:schemeClr val="bg1"/>
                </a:solidFill>
              </a:rPr>
              <a:t>当两边的物体向远处延伸时，就慢慢地消失在视平线的一点上，这点就是消失点</a:t>
            </a:r>
            <a:endParaRPr lang="zh-CN" altLang="en-US" sz="4000"/>
          </a:p>
        </p:txBody>
      </p:sp>
    </p:spTree>
  </p:cSld>
  <p:clrMapOvr>
    <a:masterClrMapping/>
  </p:clrMapOvr>
  <p:transition spd="med">
    <p:split orient="vert"/>
    <p:sndAc>
      <p:stSnd>
        <p:snd r:embed="rId2" name="cashreg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100000000000011909032852366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EFF7"/>
              </a:clrFrom>
              <a:clrTo>
                <a:srgbClr val="F0E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60350"/>
            <a:ext cx="84963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2006103093139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2924175"/>
            <a:ext cx="3097212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2625" y="4292600"/>
            <a:ext cx="45370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0" dirty="0"/>
              <a:t>透视分类：</a:t>
            </a:r>
          </a:p>
          <a:p>
            <a:r>
              <a:rPr lang="zh-CN" altLang="en-US" sz="2400" b="0" dirty="0"/>
              <a:t>  1.平行透视（又称一点透视）</a:t>
            </a:r>
          </a:p>
          <a:p>
            <a:r>
              <a:rPr lang="zh-CN" altLang="en-US" sz="2400" b="0" dirty="0"/>
              <a:t>  2.成角透视（又称两点透视）</a:t>
            </a:r>
          </a:p>
        </p:txBody>
      </p:sp>
    </p:spTree>
  </p:cSld>
  <p:clrMapOvr>
    <a:masterClrMapping/>
  </p:clrMapOvr>
  <p:transition spd="med">
    <p:zoom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46cr0lg3n9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" y="115888"/>
            <a:ext cx="7991475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si76xcv97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19" y="0"/>
            <a:ext cx="7775575" cy="635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Pages>0</Pages>
  <Words>174</Words>
  <Characters>0</Characters>
  <Application>Microsoft Office PowerPoint</Application>
  <DocSecurity>0</DocSecurity>
  <PresentationFormat>全屏显示(4:3)</PresentationFormat>
  <Lines>0</Lines>
  <Paragraphs>19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新宋体</vt:lpstr>
      <vt:lpstr>Arial</vt:lpstr>
      <vt:lpstr>默认设计模板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作业要求</vt:lpstr>
      <vt:lpstr>再见！</vt:lpstr>
    </vt:vector>
  </TitlesOfParts>
  <Manager/>
  <Company>微软中国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smd</cp:lastModifiedBy>
  <cp:revision>23</cp:revision>
  <cp:lastPrinted>1899-12-30T00:00:00Z</cp:lastPrinted>
  <dcterms:created xsi:type="dcterms:W3CDTF">2010-08-30T09:43:46Z</dcterms:created>
  <dcterms:modified xsi:type="dcterms:W3CDTF">2020-01-08T02:57:12Z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