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60" r:id="rId13"/>
    <p:sldId id="272" r:id="rId14"/>
    <p:sldId id="273" r:id="rId15"/>
    <p:sldId id="274" r:id="rId16"/>
    <p:sldId id="275" r:id="rId17"/>
    <p:sldId id="261" r:id="rId18"/>
    <p:sldId id="262" r:id="rId19"/>
    <p:sldId id="263" r:id="rId20"/>
    <p:sldId id="264" r:id="rId2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2074A2-8009-4CE3-880D-DE8CB3D02D6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018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BF067-0FA7-4D17-BDC0-FD615D2F2BD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38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609600"/>
            <a:ext cx="2135187" cy="54895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09600"/>
            <a:ext cx="6253163" cy="54895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42B6F-EA93-4B3A-BF89-101C10C461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5818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7B7E5-C350-466B-8784-C9B647E3673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3736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59B3A-005E-4D39-91A5-91A89FE65F1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1819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905000"/>
            <a:ext cx="419417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9417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EBE16-9FE3-476E-93FF-1AB5E9EE5F7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002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2C906-2B40-4A5A-AFCF-A672987E398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819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856CF-1834-4F9F-94D4-64C447B75A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977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4AB6E-FF41-4F0D-A2AC-DA9327043F6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3354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F6393-D330-4291-8470-7DD75E4473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54619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3F8C-423B-4539-A5F3-2954DB84391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9259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609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905000"/>
            <a:ext cx="8540750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B5C4CE4-3097-4F71-84D9-74DA58035EB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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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755650" y="98107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itchFamily="2" charset="-122"/>
                <a:ea typeface="方正姚体" pitchFamily="2" charset="-122"/>
              </a:rPr>
              <a:t>中国画与油画</a:t>
            </a:r>
          </a:p>
        </p:txBody>
      </p:sp>
      <p:pic>
        <p:nvPicPr>
          <p:cNvPr id="15363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4745038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5038" y="2565400"/>
            <a:ext cx="4398962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10蒙娜丽莎 达·芬奇（意大利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050" cy="677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5"/>
          <p:cNvSpPr>
            <a:spLocks noGrp="1" noRot="1" noChangeArrowheads="1"/>
          </p:cNvSpPr>
          <p:nvPr>
            <p:ph type="title" orient="vert"/>
          </p:nvPr>
        </p:nvSpPr>
        <p:spPr/>
        <p:txBody>
          <a:bodyPr/>
          <a:lstStyle/>
          <a:p>
            <a:pPr eaLnBrk="1" hangingPunct="1"/>
            <a:r>
              <a:rPr lang="zh-CN" altLang="en-US" sz="3600">
                <a:solidFill>
                  <a:schemeClr val="hlink"/>
                </a:solidFill>
              </a:rPr>
              <a:t>蒙娜丽莎 达</a:t>
            </a:r>
            <a:r>
              <a:rPr lang="en-US" altLang="zh-CN" sz="3600">
                <a:solidFill>
                  <a:schemeClr val="hlink"/>
                </a:solidFill>
              </a:rPr>
              <a:t>·</a:t>
            </a:r>
            <a:r>
              <a:rPr lang="zh-CN" altLang="en-US" sz="3600">
                <a:solidFill>
                  <a:schemeClr val="hlink"/>
                </a:solidFill>
              </a:rPr>
              <a:t>芬奇（意大利</a:t>
            </a:r>
            <a:r>
              <a:rPr lang="zh-CN" altLang="en-US" sz="3600"/>
              <a:t>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21伏尔加河的纤夫  列宾（俄国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700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>
                <a:solidFill>
                  <a:schemeClr val="hlink"/>
                </a:solidFill>
              </a:rPr>
              <a:t>伏尔加河的纤夫  列宾（俄国）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分类方式</a:t>
            </a:r>
          </a:p>
        </p:txBody>
      </p:sp>
      <p:sp>
        <p:nvSpPr>
          <p:cNvPr id="27652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905000"/>
            <a:ext cx="4194175" cy="2028825"/>
          </a:xfrm>
        </p:spPr>
        <p:txBody>
          <a:bodyPr/>
          <a:lstStyle/>
          <a:p>
            <a:pPr eaLnBrk="1" hangingPunct="1"/>
            <a:r>
              <a:rPr lang="zh-CN" altLang="en-US"/>
              <a:t>中国画分为山水、花鸟、人物三科</a:t>
            </a:r>
          </a:p>
          <a:p>
            <a:pPr eaLnBrk="1" hangingPunct="1"/>
            <a:r>
              <a:rPr lang="zh-CN" altLang="en-US"/>
              <a:t>表现形式有工笔、写意、没骨之分</a:t>
            </a:r>
          </a:p>
        </p:txBody>
      </p:sp>
      <p:sp>
        <p:nvSpPr>
          <p:cNvPr id="27653" name="Rectangle 5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48200" y="1905000"/>
            <a:ext cx="4194175" cy="947738"/>
          </a:xfrm>
        </p:spPr>
        <p:txBody>
          <a:bodyPr/>
          <a:lstStyle/>
          <a:p>
            <a:pPr eaLnBrk="1" hangingPunct="1"/>
            <a:r>
              <a:rPr lang="zh-CN" altLang="en-US"/>
              <a:t>油画分为风景、景物、人物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27652" name="Picture 4" descr="gm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36099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h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692150"/>
            <a:ext cx="47625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q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3784600"/>
            <a:ext cx="3021012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28676" name="Picture 4" descr="37日出·印象  莫奈（法国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29700" name="Picture 4" descr="42水果篮 卡拉瓦乔（意大利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30724" name="Picture 4" descr="07教皇英诺森十世像  委拉斯凯兹（西班牙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工具材料</a:t>
            </a:r>
          </a:p>
        </p:txBody>
      </p:sp>
      <p:sp>
        <p:nvSpPr>
          <p:cNvPr id="29701" name="Rectangle 5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笔墨纸砚，颜料、毛毡、笔洗、白瓷盘</a:t>
            </a:r>
          </a:p>
        </p:txBody>
      </p:sp>
      <p:sp>
        <p:nvSpPr>
          <p:cNvPr id="31748" name="Rectangle 6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3132138" y="2663825"/>
            <a:ext cx="4194175" cy="4194175"/>
          </a:xfrm>
        </p:spPr>
        <p:txBody>
          <a:bodyPr/>
          <a:lstStyle/>
          <a:p>
            <a:pPr eaLnBrk="1" hangingPunct="1"/>
            <a:endParaRPr lang="zh-CN" altLang="zh-CN" sz="2800"/>
          </a:p>
        </p:txBody>
      </p:sp>
      <p:pic>
        <p:nvPicPr>
          <p:cNvPr id="31749" name="Picture 9" descr="wfs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565400"/>
            <a:ext cx="3937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0" descr="b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2565400"/>
            <a:ext cx="2952750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1" descr="h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4868863"/>
            <a:ext cx="25400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87338" y="1260475"/>
            <a:ext cx="8540750" cy="4194175"/>
          </a:xfrm>
        </p:spPr>
        <p:txBody>
          <a:bodyPr/>
          <a:lstStyle/>
          <a:p>
            <a:pPr eaLnBrk="1" hangingPunct="1"/>
            <a:r>
              <a:rPr lang="zh-CN" altLang="en-US"/>
              <a:t>颜料、调色油、画笔、画刀、调色板、画框、油画布、画箱、画架</a:t>
            </a:r>
          </a:p>
          <a:p>
            <a:pPr eaLnBrk="1" hangingPunct="1"/>
            <a:endParaRPr lang="en-US" altLang="zh-CN"/>
          </a:p>
        </p:txBody>
      </p:sp>
      <p:pic>
        <p:nvPicPr>
          <p:cNvPr id="32771" name="Picture 4" descr="yh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997200"/>
            <a:ext cx="256063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 descr="yh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3357563"/>
            <a:ext cx="208756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 descr="yh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2565400"/>
            <a:ext cx="2743200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绘画技法</a:t>
            </a:r>
          </a:p>
        </p:txBody>
      </p:sp>
      <p:sp>
        <p:nvSpPr>
          <p:cNvPr id="33797" name="Rectangle 5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线描、泼墨、浅绛、金碧 </a:t>
            </a:r>
          </a:p>
        </p:txBody>
      </p:sp>
      <p:sp>
        <p:nvSpPr>
          <p:cNvPr id="33798" name="Rectangle 6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透明着色和不透明着色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教学目标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通过欣赏比较中国画和油画的经典作品，认识中国画与油画的不同形式特点，表现上的不同侧重点和审美的不同着眼点。</a:t>
            </a:r>
          </a:p>
          <a:p>
            <a:pPr eaLnBrk="1" hangingPunct="1"/>
            <a:r>
              <a:rPr lang="zh-CN" altLang="en-US"/>
              <a:t>了解中国画和油画所反应的不同民族特色。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作业</a:t>
            </a:r>
          </a:p>
        </p:txBody>
      </p:sp>
      <p:graphicFrame>
        <p:nvGraphicFramePr>
          <p:cNvPr id="35884" name="Group 44"/>
          <p:cNvGraphicFramePr>
            <a:graphicFrameLocks noGrp="1"/>
          </p:cNvGraphicFramePr>
          <p:nvPr>
            <p:ph idx="1"/>
          </p:nvPr>
        </p:nvGraphicFramePr>
        <p:xfrm>
          <a:off x="301625" y="1905000"/>
          <a:ext cx="8540750" cy="4861223"/>
        </p:xfrm>
        <a:graphic>
          <a:graphicData uri="http://schemas.openxmlformats.org/drawingml/2006/table">
            <a:tbl>
              <a:tblPr/>
              <a:tblGrid>
                <a:gridCol w="1030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5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            </a:t>
                      </a: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中国画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      </a:t>
                      </a: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油画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2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艺术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风格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0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分类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方式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0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工具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材料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0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绘画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技法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自学指导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欣赏中国画作品，你有怎样的视觉感受。</a:t>
            </a:r>
          </a:p>
          <a:p>
            <a:pPr eaLnBrk="1" hangingPunct="1"/>
            <a:r>
              <a:rPr lang="zh-CN" altLang="en-US"/>
              <a:t>欣赏油画作品，视觉感受又怎样？</a:t>
            </a:r>
          </a:p>
          <a:p>
            <a:pPr eaLnBrk="1" hangingPunct="1"/>
            <a:r>
              <a:rPr lang="zh-CN" altLang="en-US"/>
              <a:t>画面里的那些因素使你获得这样的感受？</a:t>
            </a:r>
          </a:p>
          <a:p>
            <a:pPr eaLnBrk="1" hangingPunct="1"/>
            <a:r>
              <a:rPr lang="zh-CN" altLang="en-US"/>
              <a:t>你认为中国画和油画有哪些差别？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/>
              <a:t>艺术风格</a:t>
            </a:r>
          </a:p>
        </p:txBody>
      </p:sp>
      <p:sp>
        <p:nvSpPr>
          <p:cNvPr id="25605" name="Rectangle 5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zh-CN" altLang="en-US" sz="2400"/>
              <a:t>中国传统的审美观，用传统的工具材料绘制而成</a:t>
            </a:r>
          </a:p>
          <a:p>
            <a:pPr eaLnBrk="1" hangingPunct="1"/>
            <a:r>
              <a:rPr lang="zh-CN" altLang="en-US" sz="2400"/>
              <a:t>以线条为主要造型手段</a:t>
            </a:r>
          </a:p>
          <a:p>
            <a:pPr eaLnBrk="1" hangingPunct="1"/>
            <a:r>
              <a:rPr lang="zh-CN" altLang="en-US" sz="2400"/>
              <a:t>强调笔墨变化的和情趣</a:t>
            </a:r>
          </a:p>
          <a:p>
            <a:pPr eaLnBrk="1" hangingPunct="1"/>
            <a:r>
              <a:rPr lang="zh-CN" altLang="en-US" sz="2400"/>
              <a:t>注重对物象的神韵及个人情思的表达</a:t>
            </a:r>
          </a:p>
          <a:p>
            <a:pPr eaLnBrk="1" hangingPunct="1"/>
            <a:r>
              <a:rPr lang="zh-CN" altLang="en-US" sz="2400"/>
              <a:t>空间处理采用散点透视</a:t>
            </a:r>
          </a:p>
          <a:p>
            <a:pPr eaLnBrk="1" hangingPunct="1"/>
            <a:r>
              <a:rPr lang="zh-CN" altLang="en-US" sz="2400"/>
              <a:t>诗书画印相结合，为中国特有的形式美</a:t>
            </a:r>
          </a:p>
        </p:txBody>
      </p:sp>
      <p:sp>
        <p:nvSpPr>
          <p:cNvPr id="25606" name="Rectangle 6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zh-CN" altLang="en-US" sz="2400"/>
              <a:t>西方绘画艺术风格中的主要画种，利用颜料的遮盖力和透明性充分表现对象</a:t>
            </a:r>
          </a:p>
          <a:p>
            <a:pPr eaLnBrk="1" hangingPunct="1"/>
            <a:r>
              <a:rPr lang="zh-CN" altLang="en-US" sz="2400"/>
              <a:t>以明暗、色彩为主要造型手段</a:t>
            </a:r>
          </a:p>
          <a:p>
            <a:pPr eaLnBrk="1" hangingPunct="1"/>
            <a:r>
              <a:rPr lang="zh-CN" altLang="en-US" sz="2400"/>
              <a:t>倡导模仿自然，再现自然，以真实感为美，客关表现物象</a:t>
            </a:r>
          </a:p>
          <a:p>
            <a:pPr eaLnBrk="1" hangingPunct="1"/>
            <a:r>
              <a:rPr lang="zh-CN" altLang="en-US" sz="2400"/>
              <a:t>重视空间感、质量感，重视色彩的应用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01八十七神仙图卷（局部）唐代 吴道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>
                <a:solidFill>
                  <a:schemeClr val="hlink"/>
                </a:solidFill>
              </a:rPr>
              <a:t>八十七神仙卷       唐  吴道子</a:t>
            </a:r>
          </a:p>
        </p:txBody>
      </p:sp>
      <p:sp>
        <p:nvSpPr>
          <p:cNvPr id="19460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21群虾图 现代 齐白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20150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5"/>
          <p:cNvSpPr>
            <a:spLocks noGrp="1" noRot="1" noChangeArrowheads="1"/>
          </p:cNvSpPr>
          <p:nvPr>
            <p:ph type="title" orient="vert"/>
          </p:nvPr>
        </p:nvSpPr>
        <p:spPr/>
        <p:txBody>
          <a:bodyPr/>
          <a:lstStyle/>
          <a:p>
            <a:pPr eaLnBrk="1" hangingPunct="1"/>
            <a:r>
              <a:rPr lang="zh-CN" altLang="en-US">
                <a:solidFill>
                  <a:schemeClr val="hlink"/>
                </a:solidFill>
              </a:rPr>
              <a:t>群虾图   齐白石</a:t>
            </a:r>
          </a:p>
        </p:txBody>
      </p:sp>
      <p:sp>
        <p:nvSpPr>
          <p:cNvPr id="20484" name="Rectangle 6"/>
          <p:cNvSpPr>
            <a:spLocks noGrp="1" noRot="1" noChangeArrowheads="1"/>
          </p:cNvSpPr>
          <p:nvPr>
            <p:ph type="body" orient="vert"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05溪山行旅图 宋代 范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5"/>
          <p:cNvSpPr>
            <a:spLocks noGrp="1" noRot="1" noChangeArrowheads="1"/>
          </p:cNvSpPr>
          <p:nvPr>
            <p:ph type="title" orient="vert"/>
          </p:nvPr>
        </p:nvSpPr>
        <p:spPr/>
        <p:txBody>
          <a:bodyPr/>
          <a:lstStyle/>
          <a:p>
            <a:pPr eaLnBrk="1" hangingPunct="1"/>
            <a:r>
              <a:rPr lang="zh-CN" altLang="en-US">
                <a:solidFill>
                  <a:schemeClr val="hlink"/>
                </a:solidFill>
              </a:rPr>
              <a:t>溪山行旅图 宋代 范宽</a:t>
            </a:r>
            <a:r>
              <a:rPr lang="en-US" altLang="zh-CN"/>
              <a:t>.</a:t>
            </a:r>
          </a:p>
        </p:txBody>
      </p:sp>
      <p:sp>
        <p:nvSpPr>
          <p:cNvPr id="21508" name="Rectangle 6"/>
          <p:cNvSpPr>
            <a:spLocks noGrp="1" noRot="1" noChangeArrowheads="1"/>
          </p:cNvSpPr>
          <p:nvPr>
            <p:ph type="body" orient="vert"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07六君子图 元代 倪瓒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5"/>
          <p:cNvSpPr>
            <a:spLocks noGrp="1" noRot="1" noChangeArrowheads="1"/>
          </p:cNvSpPr>
          <p:nvPr>
            <p:ph type="title" orient="vert"/>
          </p:nvPr>
        </p:nvSpPr>
        <p:spPr/>
        <p:txBody>
          <a:bodyPr/>
          <a:lstStyle/>
          <a:p>
            <a:pPr eaLnBrk="1" hangingPunct="1"/>
            <a:r>
              <a:rPr lang="zh-CN" altLang="en-US">
                <a:solidFill>
                  <a:schemeClr val="hlink"/>
                </a:solidFill>
              </a:rPr>
              <a:t>六君子图 元代 倪瓒</a:t>
            </a:r>
          </a:p>
        </p:txBody>
      </p:sp>
      <p:sp>
        <p:nvSpPr>
          <p:cNvPr id="22532" name="Rectangle 6"/>
          <p:cNvSpPr>
            <a:spLocks noGrp="1" noRot="1" noChangeArrowheads="1"/>
          </p:cNvSpPr>
          <p:nvPr>
            <p:ph type="body" orient="vert"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06宫廷侍女  委拉斯凯兹（西班牙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2775" y="0"/>
            <a:ext cx="9432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5"/>
          <p:cNvSpPr>
            <a:spLocks noGrp="1" noRot="1" noChangeArrowheads="1"/>
          </p:cNvSpPr>
          <p:nvPr>
            <p:ph type="title" orient="vert"/>
          </p:nvPr>
        </p:nvSpPr>
        <p:spPr>
          <a:xfrm>
            <a:off x="6707188" y="609600"/>
            <a:ext cx="2257425" cy="5489575"/>
          </a:xfrm>
        </p:spPr>
        <p:txBody>
          <a:bodyPr/>
          <a:lstStyle/>
          <a:p>
            <a:pPr eaLnBrk="1" hangingPunct="1"/>
            <a:r>
              <a:rPr lang="zh-CN" altLang="en-US" sz="4000">
                <a:solidFill>
                  <a:schemeClr val="hlink"/>
                </a:solidFill>
              </a:rPr>
              <a:t>宫廷侍女  委拉斯凯兹（西班牙）</a:t>
            </a:r>
          </a:p>
        </p:txBody>
      </p:sp>
      <p:sp>
        <p:nvSpPr>
          <p:cNvPr id="23556" name="Rectangle 6"/>
          <p:cNvSpPr>
            <a:spLocks noGrp="1" noRot="1" noChangeArrowheads="1"/>
          </p:cNvSpPr>
          <p:nvPr>
            <p:ph type="body" orient="vert"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诗情画意">
  <a:themeElements>
    <a:clrScheme name="诗情画意 1">
      <a:dk1>
        <a:srgbClr val="007A77"/>
      </a:dk1>
      <a:lt1>
        <a:srgbClr val="FFFFFF"/>
      </a:lt1>
      <a:dk2>
        <a:srgbClr val="003399"/>
      </a:dk2>
      <a:lt2>
        <a:srgbClr val="C0C0C0"/>
      </a:lt2>
      <a:accent1>
        <a:srgbClr val="EBF7FF"/>
      </a:accent1>
      <a:accent2>
        <a:srgbClr val="3366FF"/>
      </a:accent2>
      <a:accent3>
        <a:srgbClr val="FFFFFF"/>
      </a:accent3>
      <a:accent4>
        <a:srgbClr val="006765"/>
      </a:accent4>
      <a:accent5>
        <a:srgbClr val="F3FAFF"/>
      </a:accent5>
      <a:accent6>
        <a:srgbClr val="2D5CE7"/>
      </a:accent6>
      <a:hlink>
        <a:srgbClr val="DC5900"/>
      </a:hlink>
      <a:folHlink>
        <a:srgbClr val="7979A5"/>
      </a:folHlink>
    </a:clrScheme>
    <a:fontScheme name="诗情画意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诗情画意 1">
        <a:dk1>
          <a:srgbClr val="007A77"/>
        </a:dk1>
        <a:lt1>
          <a:srgbClr val="FFFFFF"/>
        </a:lt1>
        <a:dk2>
          <a:srgbClr val="003399"/>
        </a:dk2>
        <a:lt2>
          <a:srgbClr val="C0C0C0"/>
        </a:lt2>
        <a:accent1>
          <a:srgbClr val="EBF7FF"/>
        </a:accent1>
        <a:accent2>
          <a:srgbClr val="3366FF"/>
        </a:accent2>
        <a:accent3>
          <a:srgbClr val="FFFFFF"/>
        </a:accent3>
        <a:accent4>
          <a:srgbClr val="006765"/>
        </a:accent4>
        <a:accent5>
          <a:srgbClr val="F3FAFF"/>
        </a:accent5>
        <a:accent6>
          <a:srgbClr val="2D5CE7"/>
        </a:accent6>
        <a:hlink>
          <a:srgbClr val="DC5900"/>
        </a:hlink>
        <a:folHlink>
          <a:srgbClr val="797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2">
        <a:dk1>
          <a:srgbClr val="005FBE"/>
        </a:dk1>
        <a:lt1>
          <a:srgbClr val="FFFFDD"/>
        </a:lt1>
        <a:dk2>
          <a:srgbClr val="2C5884"/>
        </a:dk2>
        <a:lt2>
          <a:srgbClr val="C0C0C0"/>
        </a:lt2>
        <a:accent1>
          <a:srgbClr val="E9F7FF"/>
        </a:accent1>
        <a:accent2>
          <a:srgbClr val="F89400"/>
        </a:accent2>
        <a:accent3>
          <a:srgbClr val="FFFFEB"/>
        </a:accent3>
        <a:accent4>
          <a:srgbClr val="0050A2"/>
        </a:accent4>
        <a:accent5>
          <a:srgbClr val="F2FAFF"/>
        </a:accent5>
        <a:accent6>
          <a:srgbClr val="E18600"/>
        </a:accent6>
        <a:hlink>
          <a:srgbClr val="B20048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3">
        <a:dk1>
          <a:srgbClr val="5D5D8B"/>
        </a:dk1>
        <a:lt1>
          <a:srgbClr val="DAEADE"/>
        </a:lt1>
        <a:dk2>
          <a:srgbClr val="A25269"/>
        </a:dk2>
        <a:lt2>
          <a:srgbClr val="C0C0C0"/>
        </a:lt2>
        <a:accent1>
          <a:srgbClr val="FFFFDD"/>
        </a:accent1>
        <a:accent2>
          <a:srgbClr val="3399FF"/>
        </a:accent2>
        <a:accent3>
          <a:srgbClr val="EAF3EC"/>
        </a:accent3>
        <a:accent4>
          <a:srgbClr val="4E4E76"/>
        </a:accent4>
        <a:accent5>
          <a:srgbClr val="FFFFEB"/>
        </a:accent5>
        <a:accent6>
          <a:srgbClr val="2D8AE7"/>
        </a:accent6>
        <a:hlink>
          <a:srgbClr val="336699"/>
        </a:hlink>
        <a:folHlink>
          <a:srgbClr val="F0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4">
        <a:dk1>
          <a:srgbClr val="006666"/>
        </a:dk1>
        <a:lt1>
          <a:srgbClr val="CCECFF"/>
        </a:lt1>
        <a:dk2>
          <a:srgbClr val="336699"/>
        </a:dk2>
        <a:lt2>
          <a:srgbClr val="C0C0C0"/>
        </a:lt2>
        <a:accent1>
          <a:srgbClr val="FFFFCC"/>
        </a:accent1>
        <a:accent2>
          <a:srgbClr val="FF6600"/>
        </a:accent2>
        <a:accent3>
          <a:srgbClr val="E2F4FF"/>
        </a:accent3>
        <a:accent4>
          <a:srgbClr val="005656"/>
        </a:accent4>
        <a:accent5>
          <a:srgbClr val="FFFFE2"/>
        </a:accent5>
        <a:accent6>
          <a:srgbClr val="E75C00"/>
        </a:accent6>
        <a:hlink>
          <a:srgbClr val="0066FF"/>
        </a:hlink>
        <a:folHlink>
          <a:srgbClr val="BE54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5">
        <a:dk1>
          <a:srgbClr val="0033CC"/>
        </a:dk1>
        <a:lt1>
          <a:srgbClr val="FFE9E9"/>
        </a:lt1>
        <a:dk2>
          <a:srgbClr val="000000"/>
        </a:dk2>
        <a:lt2>
          <a:srgbClr val="C0C0C0"/>
        </a:lt2>
        <a:accent1>
          <a:srgbClr val="D5E5DB"/>
        </a:accent1>
        <a:accent2>
          <a:srgbClr val="3366FF"/>
        </a:accent2>
        <a:accent3>
          <a:srgbClr val="FFF2F2"/>
        </a:accent3>
        <a:accent4>
          <a:srgbClr val="002AAE"/>
        </a:accent4>
        <a:accent5>
          <a:srgbClr val="E7F0EA"/>
        </a:accent5>
        <a:accent6>
          <a:srgbClr val="2D5CE7"/>
        </a:accent6>
        <a:hlink>
          <a:srgbClr val="FF990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6">
        <a:dk1>
          <a:srgbClr val="336699"/>
        </a:dk1>
        <a:lt1>
          <a:srgbClr val="F4E9E0"/>
        </a:lt1>
        <a:dk2>
          <a:srgbClr val="DC5900"/>
        </a:dk2>
        <a:lt2>
          <a:srgbClr val="C0C0C0"/>
        </a:lt2>
        <a:accent1>
          <a:srgbClr val="E4E4E4"/>
        </a:accent1>
        <a:accent2>
          <a:srgbClr val="3399FF"/>
        </a:accent2>
        <a:accent3>
          <a:srgbClr val="F8F2ED"/>
        </a:accent3>
        <a:accent4>
          <a:srgbClr val="2A5682"/>
        </a:accent4>
        <a:accent5>
          <a:srgbClr val="EFEFEF"/>
        </a:accent5>
        <a:accent6>
          <a:srgbClr val="2D8AE7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7">
        <a:dk1>
          <a:srgbClr val="CC3300"/>
        </a:dk1>
        <a:lt1>
          <a:srgbClr val="E5E5FF"/>
        </a:lt1>
        <a:dk2>
          <a:srgbClr val="565680"/>
        </a:dk2>
        <a:lt2>
          <a:srgbClr val="C0C0C0"/>
        </a:lt2>
        <a:accent1>
          <a:srgbClr val="E6E4EC"/>
        </a:accent1>
        <a:accent2>
          <a:srgbClr val="0066CC"/>
        </a:accent2>
        <a:accent3>
          <a:srgbClr val="F0F0FF"/>
        </a:accent3>
        <a:accent4>
          <a:srgbClr val="AE2A00"/>
        </a:accent4>
        <a:accent5>
          <a:srgbClr val="F0EFF4"/>
        </a:accent5>
        <a:accent6>
          <a:srgbClr val="005CB9"/>
        </a:accent6>
        <a:hlink>
          <a:srgbClr val="008080"/>
        </a:hlink>
        <a:folHlink>
          <a:srgbClr val="7B7B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8">
        <a:dk1>
          <a:srgbClr val="000099"/>
        </a:dk1>
        <a:lt1>
          <a:srgbClr val="FFE2C5"/>
        </a:lt1>
        <a:dk2>
          <a:srgbClr val="007D7A"/>
        </a:dk2>
        <a:lt2>
          <a:srgbClr val="C0C0C0"/>
        </a:lt2>
        <a:accent1>
          <a:srgbClr val="EAEAEA"/>
        </a:accent1>
        <a:accent2>
          <a:srgbClr val="B26EB4"/>
        </a:accent2>
        <a:accent3>
          <a:srgbClr val="FFEEDF"/>
        </a:accent3>
        <a:accent4>
          <a:srgbClr val="000082"/>
        </a:accent4>
        <a:accent5>
          <a:srgbClr val="F3F3F3"/>
        </a:accent5>
        <a:accent6>
          <a:srgbClr val="A163A3"/>
        </a:accent6>
        <a:hlink>
          <a:srgbClr val="CC3300"/>
        </a:hlink>
        <a:folHlink>
          <a:srgbClr val="00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CDESIGNL</Template>
  <TotalTime>130</TotalTime>
  <Words>333</Words>
  <Application>Microsoft Office PowerPoint</Application>
  <PresentationFormat>全屏显示(4:3)</PresentationFormat>
  <Paragraphs>48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4" baseType="lpstr">
      <vt:lpstr>方正姚体</vt:lpstr>
      <vt:lpstr>Arial</vt:lpstr>
      <vt:lpstr>Wingdings</vt:lpstr>
      <vt:lpstr>诗情画意</vt:lpstr>
      <vt:lpstr>中国画与油画</vt:lpstr>
      <vt:lpstr>教学目标</vt:lpstr>
      <vt:lpstr>自学指导</vt:lpstr>
      <vt:lpstr>艺术风格</vt:lpstr>
      <vt:lpstr>八十七神仙卷       唐  吴道子</vt:lpstr>
      <vt:lpstr>群虾图   齐白石</vt:lpstr>
      <vt:lpstr>溪山行旅图 宋代 范宽.</vt:lpstr>
      <vt:lpstr>六君子图 元代 倪瓒</vt:lpstr>
      <vt:lpstr>宫廷侍女  委拉斯凯兹（西班牙）</vt:lpstr>
      <vt:lpstr>蒙娜丽莎 达·芬奇（意大利）</vt:lpstr>
      <vt:lpstr>伏尔加河的纤夫  列宾（俄国）</vt:lpstr>
      <vt:lpstr>分类方式</vt:lpstr>
      <vt:lpstr>PowerPoint 演示文稿</vt:lpstr>
      <vt:lpstr>PowerPoint 演示文稿</vt:lpstr>
      <vt:lpstr>PowerPoint 演示文稿</vt:lpstr>
      <vt:lpstr>PowerPoint 演示文稿</vt:lpstr>
      <vt:lpstr>工具材料</vt:lpstr>
      <vt:lpstr>PowerPoint 演示文稿</vt:lpstr>
      <vt:lpstr>绘画技法</vt:lpstr>
      <vt:lpstr>作业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subject>第一PPT模板网-WWW.1PPT.COM</dc:subject>
  <dc:creator>第一PPT模板网-WWW.1PPT.COM</dc:creator>
  <cp:keywords>第一PPT模板网-WWW.1PPT.COM</cp:keywords>
  <dc:description>第一PPT模板网-WWW.1PPT.COM_x000d_
</dc:description>
  <cp:lastModifiedBy>smd</cp:lastModifiedBy>
  <cp:revision>10</cp:revision>
  <dcterms:created xsi:type="dcterms:W3CDTF">2011-11-19T19:15:34Z</dcterms:created>
  <dcterms:modified xsi:type="dcterms:W3CDTF">2020-01-07T10:59:19Z</dcterms:modified>
  <cp:category>第一PPT模板网-WWW.1PPT.COM</cp:category>
</cp:coreProperties>
</file>